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38" r:id="rId3"/>
    <p:sldId id="303" r:id="rId4"/>
    <p:sldId id="313" r:id="rId5"/>
    <p:sldId id="257" r:id="rId6"/>
    <p:sldId id="322" r:id="rId7"/>
    <p:sldId id="439" r:id="rId8"/>
    <p:sldId id="258" r:id="rId9"/>
    <p:sldId id="259" r:id="rId10"/>
    <p:sldId id="304" r:id="rId11"/>
    <p:sldId id="323" r:id="rId12"/>
    <p:sldId id="317" r:id="rId13"/>
    <p:sldId id="318" r:id="rId14"/>
    <p:sldId id="319" r:id="rId15"/>
    <p:sldId id="306" r:id="rId16"/>
    <p:sldId id="307" r:id="rId17"/>
    <p:sldId id="312" r:id="rId18"/>
    <p:sldId id="299" r:id="rId19"/>
    <p:sldId id="302" r:id="rId20"/>
  </p:sldIdLst>
  <p:sldSz cx="13004800" cy="9753600"/>
  <p:notesSz cx="6858000" cy="9144000"/>
  <p:defaultTextStyle>
    <a:defPPr>
      <a:defRPr lang="en-GB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 autoAdjust="0"/>
    <p:restoredTop sz="92759"/>
  </p:normalViewPr>
  <p:slideViewPr>
    <p:cSldViewPr>
      <p:cViewPr varScale="1">
        <p:scale>
          <a:sx n="37" d="100"/>
          <a:sy n="37" d="100"/>
        </p:scale>
        <p:origin x="1642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9DD03DFF-C29B-4BE9-BCEB-CD06FA8BEC03}" type="datetimeFigureOut">
              <a:rPr lang="en-GB" altLang="x-none"/>
              <a:pPr>
                <a:defRPr/>
              </a:pPr>
              <a:t>22/10/2021</a:t>
            </a:fld>
            <a:endParaRPr lang="en-GB" altLang="x-non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B96F2-EAA9-49B7-9BB1-AB7CC4D7B5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GB" noProof="0">
                <a:sym typeface="Noteworthy Bold" charset="0"/>
              </a:rPr>
              <a:t>Second level</a:t>
            </a:r>
          </a:p>
          <a:p>
            <a:pPr lvl="2"/>
            <a:r>
              <a:rPr lang="en-GB" noProof="0">
                <a:sym typeface="Noteworthy Bold" charset="0"/>
              </a:rPr>
              <a:t>Third level</a:t>
            </a:r>
          </a:p>
          <a:p>
            <a:pPr lvl="3"/>
            <a:r>
              <a:rPr lang="en-GB" noProof="0">
                <a:sym typeface="Noteworthy Bold" charset="0"/>
              </a:rPr>
              <a:t>Fourth level</a:t>
            </a:r>
          </a:p>
          <a:p>
            <a:pPr lvl="4"/>
            <a:r>
              <a:rPr lang="en-GB" noProof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4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30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43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92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8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99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34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45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5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3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GB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GB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GB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GB" alt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guecomms.ie/" TargetMode="External"/><Relationship Id="rId2" Type="http://schemas.openxmlformats.org/officeDocument/2006/relationships/hyperlink" Target="mailto:pat@montaguecomms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4102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4103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4104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4105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4106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4098" name="Rectangle 9"/>
          <p:cNvSpPr>
            <a:spLocks/>
          </p:cNvSpPr>
          <p:nvPr>
            <p:ph type="title"/>
          </p:nvPr>
        </p:nvSpPr>
        <p:spPr>
          <a:xfrm>
            <a:off x="828675" y="2932113"/>
            <a:ext cx="10498138" cy="2881312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Presentation Training for Mental Health Reform</a:t>
            </a:r>
            <a:r>
              <a:rPr lang="en-GB" altLang="en-US" sz="4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4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4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400" smtClean="0"/>
          </a:p>
        </p:txBody>
      </p:sp>
      <p:sp>
        <p:nvSpPr>
          <p:cNvPr id="4099" name="Rectangle 10"/>
          <p:cNvSpPr>
            <a:spLocks/>
          </p:cNvSpPr>
          <p:nvPr>
            <p:ph type="body" idx="1"/>
          </p:nvPr>
        </p:nvSpPr>
        <p:spPr>
          <a:xfrm>
            <a:off x="2371725" y="6532563"/>
            <a:ext cx="9801225" cy="2089150"/>
          </a:xfrm>
        </p:spPr>
        <p:txBody>
          <a:bodyPr lIns="116709" tIns="66691" rIns="116709" bIns="66691" anchor="t"/>
          <a:lstStyle/>
          <a:p>
            <a:pPr marL="0" indent="0" algn="r" defTabSz="1200150" eaLnBrk="1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r>
              <a:rPr lang="en-GB" altLang="en-US" sz="4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Pat Montague,</a:t>
            </a:r>
          </a:p>
          <a:p>
            <a:pPr marL="0" indent="0" algn="r" defTabSz="1200150" eaLnBrk="1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r>
              <a:rPr lang="en-GB" altLang="en-US" sz="4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21 October 2021.</a:t>
            </a:r>
            <a:endParaRPr lang="en-GB" alt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9088"/>
            <a:ext cx="579596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20675"/>
            <a:ext cx="37020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3318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3319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3320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3321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3322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3314" name="Rectangle 9"/>
          <p:cNvSpPr>
            <a:spLocks/>
          </p:cNvSpPr>
          <p:nvPr>
            <p:ph type="title" idx="4294967295"/>
          </p:nvPr>
        </p:nvSpPr>
        <p:spPr>
          <a:xfrm>
            <a:off x="598488" y="773113"/>
            <a:ext cx="11704637" cy="8566150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Making Presentations</a:t>
            </a:r>
            <a:endParaRPr lang="en-GB" altLang="en-US" sz="4800" smtClean="0"/>
          </a:p>
        </p:txBody>
      </p:sp>
      <p:sp>
        <p:nvSpPr>
          <p:cNvPr id="13315" name="AutoShape 13" descr="9k="/>
          <p:cNvSpPr>
            <a:spLocks noChangeAspect="1" noChangeArrowheads="1"/>
          </p:cNvSpPr>
          <p:nvPr/>
        </p:nvSpPr>
        <p:spPr bwMode="auto">
          <a:xfrm>
            <a:off x="62150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13316" name="AutoShape 15" descr="9k="/>
          <p:cNvSpPr>
            <a:spLocks noChangeAspect="1" noChangeArrowheads="1"/>
          </p:cNvSpPr>
          <p:nvPr/>
        </p:nvSpPr>
        <p:spPr bwMode="auto">
          <a:xfrm>
            <a:off x="62150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pic>
        <p:nvPicPr>
          <p:cNvPr id="13317" name="Picture 17" descr="ANd9GcQNdb6XsMu-sO037mgKImDMmQpY4BL-20YF1WJebtAlAZipWg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362325"/>
            <a:ext cx="36004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4341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4342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4343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4344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4345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4338" name="Rectangle 9"/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Preparing Your Presentation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0"/>
          <p:cNvSpPr>
            <a:spLocks/>
          </p:cNvSpPr>
          <p:nvPr>
            <p:ph type="body" idx="4294967295"/>
          </p:nvPr>
        </p:nvSpPr>
        <p:spPr>
          <a:xfrm>
            <a:off x="712788" y="2225675"/>
            <a:ext cx="7085012" cy="71882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Prepare an outline first –skeleton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Write your presentation out fully first – don’t edit/criticise it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Be creative!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Rewrite it to make sure it’s in line with outline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Edit, re-edit and edit again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Use a spell-check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Think about big words – replace with more commonly used</a:t>
            </a:r>
          </a:p>
        </p:txBody>
      </p:sp>
      <p:pic>
        <p:nvPicPr>
          <p:cNvPr id="14340" name="Picture 2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262188"/>
            <a:ext cx="5207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5365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5366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5367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5368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5369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5362" name="Rectangle 9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Using Prompts</a:t>
            </a:r>
            <a:endParaRPr lang="en-GB" altLang="en-US" sz="4800" smtClean="0"/>
          </a:p>
        </p:txBody>
      </p:sp>
      <p:sp>
        <p:nvSpPr>
          <p:cNvPr id="15363" name="Rectangle 10"/>
          <p:cNvSpPr>
            <a:spLocks/>
          </p:cNvSpPr>
          <p:nvPr>
            <p:ph type="body" idx="1"/>
          </p:nvPr>
        </p:nvSpPr>
        <p:spPr>
          <a:xfrm>
            <a:off x="649288" y="2474913"/>
            <a:ext cx="8877300" cy="6865937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you can, try not to use a script – can be boring and monotonous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Too formal and unfriendly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 notes/cards to remind you of key point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Maybe write down introduction and ending – their names, who’s on your delegation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IE" altLang="en-US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Eases you in and helps you make a strong finish – ’and this is why we need your support’</a:t>
            </a:r>
            <a:endParaRPr lang="en-GB" altLang="en-US" sz="40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364" name="Picture 11" descr="pasted-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2346325"/>
            <a:ext cx="33274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6389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6390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6391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6392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6393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6386" name="Rectangle 9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Managing Your Nerves</a:t>
            </a:r>
            <a:endParaRPr lang="en-GB" altLang="en-US" sz="4800" smtClean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69925" y="2500313"/>
            <a:ext cx="8640763" cy="66976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Public reps want you to do well – you’re not their enemy!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Allow plenty of time for preparation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Be confident and engage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You don’t look as nervous as you feel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Break the ice at start – banter about match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If all else fails, don’t panic – breathe deeply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Move and speak slowly, stand or sit straight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Face your audience &amp; look them in the eye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Smile and keep your body open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If there is a problem, ask them for help</a:t>
            </a:r>
            <a:endParaRPr lang="en-GB" sz="3200" dirty="0"/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buFontTx/>
              <a:buNone/>
              <a:defRPr/>
            </a:pPr>
            <a:endParaRPr lang="en-GB" dirty="0"/>
          </a:p>
        </p:txBody>
      </p:sp>
      <p:pic>
        <p:nvPicPr>
          <p:cNvPr id="16388" name="Picture 11" descr="pasted-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2711450"/>
            <a:ext cx="3162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7413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7414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7415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7416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7417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7410" name="Rectangle 9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Preparing Yourself</a:t>
            </a:r>
            <a:endParaRPr lang="en-GB" altLang="en-US" sz="4800" smtClean="0"/>
          </a:p>
        </p:txBody>
      </p:sp>
      <p:sp>
        <p:nvSpPr>
          <p:cNvPr id="17411" name="Rectangle 10"/>
          <p:cNvSpPr>
            <a:spLocks/>
          </p:cNvSpPr>
          <p:nvPr>
            <p:ph type="body" idx="1"/>
          </p:nvPr>
        </p:nvSpPr>
        <p:spPr>
          <a:xfrm>
            <a:off x="649288" y="2284413"/>
            <a:ext cx="7856537" cy="67691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Prepare out loud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friend or colleague to give feedback – amend and improve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Time yourself – delete material if required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Meetings generally last 30 minutes to plan it out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Turn up early and suss out the venue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Have equipment set up if using Zoom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dry-run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You’re ready to perform!</a:t>
            </a: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2771775"/>
            <a:ext cx="44862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8437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8438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8439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8440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8441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8434" name="Rectangle 9"/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Thinking About Your Content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10"/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589962" cy="65786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Be clear on your key message – three stories to illustrate it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Keep thank yous to a minimum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You need to grab public rep’s attention from the start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Begin with a framing story that suggests what the topic is all about – could be your story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Think about examples to illustrate difficult to understand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Tell anecdotes or find some good quotes online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endParaRPr lang="en-GB" altLang="en-US" sz="3400" smtClean="0"/>
          </a:p>
        </p:txBody>
      </p:sp>
      <p:pic>
        <p:nvPicPr>
          <p:cNvPr id="18436" name="Picture 13" descr="ANd9GcTHmggJ7GRcxENJ0i2EI7Jp0qGaoiIjLsejF80dXbGcA9AFUf7xtDLMWk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100388"/>
            <a:ext cx="331311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9463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9464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9465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9466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9467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9458" name="Rectangle 9"/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Timing is Vital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10"/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0851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Keep your input short – no more than three or four minutes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Make your input shorter than the allocated time – it will take longer to deliver in reality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Take your time at the beginning and end of your speech – slow down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Time it when you practice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Will help you prevent overruns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Need to edit, edit and edit again</a:t>
            </a: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13" descr="9k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19461" name="AutoShape 15" descr="9k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pic>
        <p:nvPicPr>
          <p:cNvPr id="19462" name="Picture 17" descr="6a00d8341c3e8f53ef0134867b6bbe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2644775"/>
            <a:ext cx="34480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0490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0491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0492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0493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20494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20482" name="Rectangle 9"/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Practice, Practice…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10"/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0851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You need to practice your presentation out loud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How does it sound?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Is there anything missing?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What needs to be changed?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Record it on your computer or phone and listen back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Rehearse it in front of an audience – even online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Get their feedback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mtClean="0">
                <a:latin typeface="Arial" panose="020B0604020202020204" pitchFamily="34" charset="0"/>
                <a:cs typeface="Arial" panose="020B0604020202020204" pitchFamily="34" charset="0"/>
              </a:rPr>
              <a:t>Amend or not</a:t>
            </a: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AutoShape 12" descr="9k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0485" name="AutoShape 13" descr="9k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0486" name="AutoShape 16" descr="2Q=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0487" name="AutoShape 18" descr="Z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0488" name="AutoShape 20" descr="9k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pic>
        <p:nvPicPr>
          <p:cNvPr id="20489" name="Picture 22" descr="ANd9GcSWtt1gbLIBvd_vYuEHfKWZI1AnjoCt1zB-4R_Fkz1g_qsy6kkL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406775"/>
            <a:ext cx="39608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1513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1514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1515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1516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21517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21506" name="Rectangle 9"/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Delivering Your Presentation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10"/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76533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Don’t read your presentation – use cards with key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Place your cards on the lectern or table in front of you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If you forget something, take a breath and look at your cards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Stand/sit up straight and look at your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Hold on to the lectern/table/chair to keep you straight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Project your voice so that you can be heard clearly – head up and looking forward</a:t>
            </a:r>
            <a:endParaRPr lang="en-GB" altLang="en-US" sz="3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AutoShape 13" descr="2Q=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1509" name="AutoShape 15" descr="2Q=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1510" name="AutoShape 17" descr="2Q==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sp>
        <p:nvSpPr>
          <p:cNvPr id="21511" name="AutoShape 19" descr="Z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/>
          </a:p>
        </p:txBody>
      </p:sp>
      <p:pic>
        <p:nvPicPr>
          <p:cNvPr id="21512" name="Picture 2" descr="A picture containing person, suit, dressed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379663"/>
            <a:ext cx="45593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2533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2534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2535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22536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22537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22530" name="Rectangle 9"/>
          <p:cNvSpPr>
            <a:spLocks/>
          </p:cNvSpPr>
          <p:nvPr>
            <p:ph type="title" idx="4294967295"/>
          </p:nvPr>
        </p:nvSpPr>
        <p:spPr>
          <a:xfrm>
            <a:off x="649288" y="33496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Appearance and Body Language</a:t>
            </a:r>
            <a:endParaRPr lang="en-GB" alt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10"/>
          <p:cNvSpPr>
            <a:spLocks/>
          </p:cNvSpPr>
          <p:nvPr>
            <p:ph type="body" idx="4294967295"/>
          </p:nvPr>
        </p:nvSpPr>
        <p:spPr>
          <a:xfrm>
            <a:off x="506413" y="1863725"/>
            <a:ext cx="8374062" cy="7561263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How you look is important </a:t>
            </a:r>
            <a:r>
              <a:rPr lang="mr-IN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do you want them talking about clothes or presentation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Smart casual – what would impress you?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Your body language is critical for connecting with your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Convey enthusiasm for your topic and openness to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No folded arms or hands in pocket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Talk with your hands like an Italian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Don’t use aggressive gestures – only connect with already converted and alienate rest</a:t>
            </a:r>
            <a:endParaRPr lang="en-GB" alt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2" descr="A picture containing text, person, indoor, computer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798638"/>
            <a:ext cx="44005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79450" y="254000"/>
            <a:ext cx="11055350" cy="1598613"/>
          </a:xfrm>
        </p:spPr>
        <p:txBody>
          <a:bodyPr/>
          <a:lstStyle/>
          <a:p>
            <a:pPr algn="l"/>
            <a:r>
              <a:rPr lang="en-US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79450" y="2016125"/>
            <a:ext cx="6642100" cy="7208838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Twitter handle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@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patmontague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@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MHReform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Email address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  <a:hlinkClick r:id="rId2"/>
              </a:rPr>
              <a:t>pat@montaguecomms.ie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Website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  <a:hlinkClick r:id="rId3"/>
              </a:rPr>
              <a:t>www.montaguecomms.ie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www.mentalhealthreform.ie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  <a:p>
            <a:pPr lvl="1">
              <a:defRPr/>
            </a:pPr>
            <a:endParaRPr lang="en-US" altLang="en-US" sz="3413" dirty="0">
              <a:sym typeface="Helvetica Light" panose="020B0403020202020204" pitchFamily="34" charset="0"/>
            </a:endParaRPr>
          </a:p>
          <a:p>
            <a:pPr lvl="1">
              <a:defRPr/>
            </a:pPr>
            <a:endParaRPr lang="en-US" altLang="en-US" sz="3413" dirty="0">
              <a:sym typeface="Helvetica Light" panose="020B040302020202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852613"/>
            <a:ext cx="55499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6148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6149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6150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6151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6152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6146" name="Rectangle 9"/>
          <p:cNvSpPr>
            <a:spLocks/>
          </p:cNvSpPr>
          <p:nvPr>
            <p:ph type="title" idx="4294967295"/>
          </p:nvPr>
        </p:nvSpPr>
        <p:spPr>
          <a:xfrm>
            <a:off x="598488" y="773113"/>
            <a:ext cx="11704637" cy="8566150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Basics Reminder</a:t>
            </a:r>
            <a:endParaRPr lang="en-GB" altLang="en-US" sz="4800" smtClean="0"/>
          </a:p>
        </p:txBody>
      </p:sp>
      <p:pic>
        <p:nvPicPr>
          <p:cNvPr id="6147" name="Picture 13" descr="ANd9GcQ9RNLIupeyejL42KvdslgjtYXus2OoHq-46hsPLgC5HeN2lmNq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176588"/>
            <a:ext cx="3311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7173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7174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7175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7176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7177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7170" name="Rectangle 9"/>
          <p:cNvSpPr>
            <a:spLocks/>
          </p:cNvSpPr>
          <p:nvPr>
            <p:ph type="title"/>
          </p:nvPr>
        </p:nvSpPr>
        <p:spPr>
          <a:xfrm>
            <a:off x="669925" y="773113"/>
            <a:ext cx="11704638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Great Opportunity</a:t>
            </a:r>
            <a:b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800" smtClean="0"/>
          </a:p>
        </p:txBody>
      </p:sp>
      <p:sp>
        <p:nvSpPr>
          <p:cNvPr id="7171" name="Rectangle 10"/>
          <p:cNvSpPr>
            <a:spLocks/>
          </p:cNvSpPr>
          <p:nvPr>
            <p:ph type="body" idx="1"/>
          </p:nvPr>
        </p:nvSpPr>
        <p:spPr>
          <a:xfrm>
            <a:off x="600075" y="2624138"/>
            <a:ext cx="7254875" cy="6789737"/>
          </a:xfrm>
        </p:spPr>
        <p:txBody>
          <a:bodyPr lIns="116709" tIns="66691" rIns="116709" bIns="66691" anchor="t"/>
          <a:lstStyle/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Speaking to your public reps can be a great opportunity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Influence their policy, their party’s and the country’s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Motivate them to act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Creates bond between you and others – it’s about relationships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Gives you a sense of power and agency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Builds momentum</a:t>
            </a:r>
            <a:endParaRPr lang="en-GB" altLang="en-US" sz="36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2" name="Picture 2" descr="A group of people&#10;&#10;Description automatically generated with low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2789238"/>
            <a:ext cx="47529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8197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8198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8199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8200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8201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8194" name="Rectangle 9"/>
          <p:cNvSpPr>
            <a:spLocks/>
          </p:cNvSpPr>
          <p:nvPr>
            <p:ph type="title"/>
          </p:nvPr>
        </p:nvSpPr>
        <p:spPr>
          <a:xfrm>
            <a:off x="669925" y="773113"/>
            <a:ext cx="11704638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Singular Focus</a:t>
            </a:r>
            <a:b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800" smtClean="0"/>
          </a:p>
        </p:txBody>
      </p:sp>
      <p:sp>
        <p:nvSpPr>
          <p:cNvPr id="8195" name="Rectangle 10"/>
          <p:cNvSpPr>
            <a:spLocks/>
          </p:cNvSpPr>
          <p:nvPr>
            <p:ph type="body" idx="1"/>
          </p:nvPr>
        </p:nvSpPr>
        <p:spPr>
          <a:xfrm>
            <a:off x="600075" y="2624138"/>
            <a:ext cx="7702550" cy="6789737"/>
          </a:xfrm>
        </p:spPr>
        <p:txBody>
          <a:bodyPr lIns="116709" tIns="66691" rIns="116709" bIns="66691" anchor="t"/>
          <a:lstStyle/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People don’t remember much of what they hear – so focus &amp; keep it simple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Concentrate on </a:t>
            </a:r>
            <a:r>
              <a:rPr lang="en-GB" altLang="en-US" sz="3200" b="1" u="sng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one theme</a:t>
            </a: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make it stick in the memory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IE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do you want them to take away?</a:t>
            </a:r>
            <a:endParaRPr lang="en-GB" altLang="en-US" sz="32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 on what do you want people to do afterwards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Tell a great story to illustrate the theme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Spare the stats </a:t>
            </a:r>
            <a:r>
              <a:rPr lang="mr-IN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use one killer statistic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for your personal vanity – why are you of interest?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Make your message stand out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Clarity, simplicity and relevance</a:t>
            </a:r>
          </a:p>
        </p:txBody>
      </p:sp>
      <p:pic>
        <p:nvPicPr>
          <p:cNvPr id="8196" name="Picture 2" descr="A picture containing person, indoor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624138"/>
            <a:ext cx="457358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9221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9222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9223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9224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9225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9218" name="Rectangle 9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Clear Message</a:t>
            </a:r>
            <a:endParaRPr lang="en-GB" altLang="en-US" smtClean="0"/>
          </a:p>
        </p:txBody>
      </p:sp>
      <p:sp>
        <p:nvSpPr>
          <p:cNvPr id="10250" name="Rectangle 10"/>
          <p:cNvSpPr>
            <a:spLocks/>
          </p:cNvSpPr>
          <p:nvPr>
            <p:ph type="body" idx="1"/>
          </p:nvPr>
        </p:nvSpPr>
        <p:spPr>
          <a:xfrm>
            <a:off x="649288" y="2474913"/>
            <a:ext cx="801528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 clear on core message </a:t>
            </a:r>
            <a:r>
              <a:rPr lang="mr-IN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about action to improve MH services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supplementary information to support it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 wary of too much detail and loads of figures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What’s the problem?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do you want them, their party and Government to do?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are the benefits to the wider community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Build presentation around these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Tell them what you are going to tell them; tell them; tell them again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endParaRPr lang="en-GB" altLang="en-US" sz="4600" smtClean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2474913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2767013" y="1800225"/>
            <a:ext cx="8124825" cy="1089025"/>
            <a:chOff x="1522411" y="774697"/>
            <a:chExt cx="10831516" cy="1452560"/>
          </a:xfrm>
        </p:grpSpPr>
        <p:sp>
          <p:nvSpPr>
            <p:cNvPr id="3" name="AutoShape 2"/>
            <p:cNvSpPr/>
            <p:nvPr/>
          </p:nvSpPr>
          <p:spPr>
            <a:xfrm flipH="1">
              <a:off x="6919122" y="774697"/>
              <a:ext cx="1587268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4" name="AutoShape 3"/>
            <p:cNvSpPr/>
            <p:nvPr/>
          </p:nvSpPr>
          <p:spPr>
            <a:xfrm flipH="1">
              <a:off x="10779357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5" name="AutoShape 4"/>
            <p:cNvSpPr/>
            <p:nvPr/>
          </p:nvSpPr>
          <p:spPr>
            <a:xfrm flipH="1">
              <a:off x="1522411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6" name="AutoShape 5"/>
            <p:cNvSpPr/>
            <p:nvPr/>
          </p:nvSpPr>
          <p:spPr>
            <a:xfrm flipH="1">
              <a:off x="8988919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 flipH="1">
              <a:off x="3350944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</p:grpSp>
      <p:sp>
        <p:nvSpPr>
          <p:cNvPr id="8" name="Rectangle 9"/>
          <p:cNvSpPr txBox="1">
            <a:spLocks noGrp="1"/>
          </p:cNvSpPr>
          <p:nvPr>
            <p:ph type="title"/>
          </p:nvPr>
        </p:nvSpPr>
        <p:spPr>
          <a:xfrm>
            <a:off x="735013" y="1022350"/>
            <a:ext cx="10156825" cy="1125538"/>
          </a:xfrm>
        </p:spPr>
        <p:txBody>
          <a:bodyPr lIns="87529" tIns="50015" rIns="87529" bIns="50015" rtlCol="0">
            <a:normAutofit fontScale="90000"/>
          </a:bodyPr>
          <a:lstStyle/>
          <a:p>
            <a:pPr algn="l" defTabSz="900108">
              <a:defRPr/>
            </a:pPr>
            <a:r>
              <a:rPr lang="en-GB" sz="2100" dirty="0">
                <a:latin typeface="Arial" pitchFamily="34"/>
                <a:cs typeface="Arial" pitchFamily="34"/>
                <a:sym typeface="Helvetica Light" panose="020B0403020202020204" pitchFamily="34" charset="0"/>
              </a:rPr>
              <a:t/>
            </a:r>
            <a:br>
              <a:rPr lang="en-GB" sz="2100" dirty="0">
                <a:latin typeface="Arial" pitchFamily="34"/>
                <a:cs typeface="Arial" pitchFamily="34"/>
                <a:sym typeface="Helvetica Light" panose="020B0403020202020204" pitchFamily="34" charset="0"/>
              </a:rPr>
            </a:br>
            <a:r>
              <a:rPr lang="en-GB" sz="53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Tell a Great Story</a:t>
            </a:r>
            <a:r>
              <a:rPr lang="en-GB" sz="3225" dirty="0">
                <a:latin typeface="Arial" pitchFamily="34"/>
                <a:cs typeface="Arial" pitchFamily="34"/>
                <a:sym typeface="Helvetica Light" panose="020B0403020202020204" pitchFamily="34" charset="0"/>
              </a:rPr>
              <a:t/>
            </a:r>
            <a:br>
              <a:rPr lang="en-GB" sz="3225" dirty="0">
                <a:latin typeface="Arial" pitchFamily="34"/>
                <a:cs typeface="Arial" pitchFamily="34"/>
                <a:sym typeface="Helvetica Light" panose="020B0403020202020204" pitchFamily="34" charset="0"/>
              </a:rPr>
            </a:br>
            <a:endParaRPr lang="en-GB" sz="3225" dirty="0">
              <a:sym typeface="Helvetica Light" panose="020B0403020202020204" pitchFamily="34" charset="0"/>
            </a:endParaRPr>
          </a:p>
        </p:txBody>
      </p:sp>
      <p:sp>
        <p:nvSpPr>
          <p:cNvPr id="9" name="Rectangle 10"/>
          <p:cNvSpPr txBox="1">
            <a:spLocks noGrp="1"/>
          </p:cNvSpPr>
          <p:nvPr>
            <p:ph idx="1"/>
          </p:nvPr>
        </p:nvSpPr>
        <p:spPr>
          <a:xfrm>
            <a:off x="749300" y="2355850"/>
            <a:ext cx="7256463" cy="7200900"/>
          </a:xfrm>
        </p:spPr>
        <p:txBody>
          <a:bodyPr lIns="87529" tIns="50015" rIns="87529" bIns="50015" rtlCol="0" anchor="t">
            <a:noAutofit/>
          </a:bodyPr>
          <a:lstStyle/>
          <a:p>
            <a:pPr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Tell great stories to illustrate your theme</a:t>
            </a:r>
          </a:p>
          <a:p>
            <a:pPr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Do some research – talk to colleagues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Spare the stats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–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 use just one killer statistic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Limit acronyms (MHR or UNCRPD for example)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This is about you and thousands of people like you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Prepare in advance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Localise and humanise!</a:t>
            </a:r>
          </a:p>
        </p:txBody>
      </p:sp>
      <p:pic>
        <p:nvPicPr>
          <p:cNvPr id="10244" name="Picture 11" descr="A picture containing person, sky, outdoor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2355850"/>
            <a:ext cx="4600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1269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1270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1271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1272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1273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11266" name="Rectangle 9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Think about your Audience</a:t>
            </a:r>
            <a:endParaRPr lang="en-GB" altLang="en-US" sz="4800" smtClean="0"/>
          </a:p>
        </p:txBody>
      </p:sp>
      <p:sp>
        <p:nvSpPr>
          <p:cNvPr id="11267" name="Rectangle 10"/>
          <p:cNvSpPr>
            <a:spLocks/>
          </p:cNvSpPr>
          <p:nvPr>
            <p:ph type="body" idx="1"/>
          </p:nvPr>
        </p:nvSpPr>
        <p:spPr>
          <a:xfrm>
            <a:off x="649288" y="2500313"/>
            <a:ext cx="6573837" cy="6704012"/>
          </a:xfrm>
        </p:spPr>
        <p:txBody>
          <a:bodyPr lIns="116709" tIns="66691" rIns="116709" bIns="66691" anchor="t"/>
          <a:lstStyle/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Do your homework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What’s their record, what makes them tick?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Why would/should they be interested in this issue? (geography?)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Remember – they are not immersed in your work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Be prepared to explain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What’s the common ground? – build on it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Create a bridge from them to you – relate to their record, experience</a:t>
            </a:r>
          </a:p>
          <a:p>
            <a:pPr marL="295275" indent="-295275" defTabSz="898525">
              <a:spcBef>
                <a:spcPts val="525"/>
              </a:spcBef>
              <a:buClr>
                <a:srgbClr val="CCCCFF"/>
              </a:buClr>
            </a:pPr>
            <a:r>
              <a:rPr lang="en-GB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Make it easy for your representative to represent you</a:t>
            </a:r>
          </a:p>
        </p:txBody>
      </p:sp>
      <p:pic>
        <p:nvPicPr>
          <p:cNvPr id="11268" name="Picture 11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500313"/>
            <a:ext cx="50911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2295" name="AutoShape 2"/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2296" name="AutoShape 3"/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2297" name="AutoShape 4"/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IE"/>
            </a:p>
          </p:txBody>
        </p:sp>
        <p:sp>
          <p:nvSpPr>
            <p:cNvPr id="12298" name="AutoShape 5"/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12299" name="AutoShape 6"/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pic>
        <p:nvPicPr>
          <p:cNvPr id="12290" name="Picture 9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5" y="3835400"/>
            <a:ext cx="18621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291" name="Rectangle 10"/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Tone and Tenor</a:t>
            </a:r>
            <a:endParaRPr lang="en-GB" altLang="en-US" sz="4800" smtClean="0"/>
          </a:p>
        </p:txBody>
      </p:sp>
      <p:sp>
        <p:nvSpPr>
          <p:cNvPr id="12292" name="Rectangle 11"/>
          <p:cNvSpPr>
            <a:spLocks/>
          </p:cNvSpPr>
          <p:nvPr>
            <p:ph type="body" idx="1"/>
          </p:nvPr>
        </p:nvSpPr>
        <p:spPr>
          <a:xfrm>
            <a:off x="649288" y="2474913"/>
            <a:ext cx="6986587" cy="6561137"/>
          </a:xfrm>
        </p:spPr>
        <p:txBody>
          <a:bodyPr lIns="116709" tIns="66691" rIns="116709" bIns="66691" anchor="t"/>
          <a:lstStyle/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need to be empathetic – you’re on their side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 on solutions – you want to make things better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However, sometimes we have to hold the line 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you’re criticising, do it with regret not relish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Better to be disappointed not angry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Talk about real people not ‘members’</a:t>
            </a:r>
            <a: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en-US" sz="3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mtClean="0"/>
          </a:p>
        </p:txBody>
      </p:sp>
      <p:pic>
        <p:nvPicPr>
          <p:cNvPr id="12293" name="Picture 12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4015" r="11685" b="7669"/>
          <a:stretch>
            <a:fillRect/>
          </a:stretch>
        </p:blipFill>
        <p:spPr bwMode="auto">
          <a:xfrm>
            <a:off x="7918450" y="2419350"/>
            <a:ext cx="217646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4" name="Picture 13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854" r="10851" b="11301"/>
          <a:stretch>
            <a:fillRect/>
          </a:stretch>
        </p:blipFill>
        <p:spPr bwMode="auto">
          <a:xfrm>
            <a:off x="7824788" y="5726113"/>
            <a:ext cx="34972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1015</Words>
  <Application>Microsoft Office PowerPoint</Application>
  <PresentationFormat>Custom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Helvetica Light</vt:lpstr>
      <vt:lpstr>Arial</vt:lpstr>
      <vt:lpstr>Noteworthy Bold</vt:lpstr>
      <vt:lpstr>Wingdings</vt:lpstr>
      <vt:lpstr>Default Design</vt:lpstr>
      <vt:lpstr>  Presentation Training for Mental Health Reform  </vt:lpstr>
      <vt:lpstr>Connecting</vt:lpstr>
      <vt:lpstr>Basics Reminder</vt:lpstr>
      <vt:lpstr> Great Opportunity </vt:lpstr>
      <vt:lpstr> Singular Focus </vt:lpstr>
      <vt:lpstr>Clear Message</vt:lpstr>
      <vt:lpstr> Tell a Great Story </vt:lpstr>
      <vt:lpstr>Think about your Audience</vt:lpstr>
      <vt:lpstr>Tone and Tenor</vt:lpstr>
      <vt:lpstr>Making Presentations</vt:lpstr>
      <vt:lpstr>Preparing Your Presentation</vt:lpstr>
      <vt:lpstr>Using Prompts</vt:lpstr>
      <vt:lpstr>Managing Your Nerves</vt:lpstr>
      <vt:lpstr>Preparing Yourself</vt:lpstr>
      <vt:lpstr>Thinking About Your Content</vt:lpstr>
      <vt:lpstr>Timing is Vital</vt:lpstr>
      <vt:lpstr>Practice, Practice…</vt:lpstr>
      <vt:lpstr>Delivering Your Presentation</vt:lpstr>
      <vt:lpstr>Appearance and Body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and Media Training  for Union Officials</dc:title>
  <dc:creator>Ross F</dc:creator>
  <cp:lastModifiedBy>Ross F</cp:lastModifiedBy>
  <cp:revision>53</cp:revision>
  <dcterms:modified xsi:type="dcterms:W3CDTF">2021-10-22T09:21:06Z</dcterms:modified>
</cp:coreProperties>
</file>